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4630400" cy="8229600"/>
  <p:notesSz cx="8229600" cy="146304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MuseoModerno Medium" panose="020B0604020202020204" charset="0"/>
      <p:regular r:id="rId18"/>
    </p:embeddedFont>
    <p:embeddedFont>
      <p:font typeface="Source Sans 3" panose="020B0604020202020204" charset="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4" d="100"/>
          <a:sy n="64" d="100"/>
        </p:scale>
        <p:origin x="101" y="26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240910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518648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EduGuard: Revolutionizing Student Dropout Prevention with AI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985147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Transforming education through intelligent early intervention and data-driven student support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74212" y="577572"/>
            <a:ext cx="7968377" cy="31489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8250"/>
              </a:lnSpc>
              <a:buNone/>
            </a:pPr>
            <a:r>
              <a:rPr lang="en-US" sz="660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Take Action: Partner with EduGuard Today</a:t>
            </a:r>
            <a:endParaRPr lang="en-US" sz="66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4212" y="3978354"/>
            <a:ext cx="839748" cy="100762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081837" y="4146232"/>
            <a:ext cx="2231827" cy="2622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Implement EduGuard</a:t>
            </a:r>
            <a:endParaRPr lang="en-US" sz="1650" dirty="0"/>
          </a:p>
        </p:txBody>
      </p:sp>
      <p:sp>
        <p:nvSpPr>
          <p:cNvPr id="6" name="Text 2"/>
          <p:cNvSpPr/>
          <p:nvPr/>
        </p:nvSpPr>
        <p:spPr>
          <a:xfrm>
            <a:off x="7081837" y="4509254"/>
            <a:ext cx="6960751" cy="2687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Unlock powerful predictive insights and transform your approach to proactive student support</a:t>
            </a:r>
            <a:endParaRPr lang="en-US" sz="13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74212" y="4985980"/>
            <a:ext cx="839748" cy="100762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081837" y="5153858"/>
            <a:ext cx="2099310" cy="2622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Empower Educators</a:t>
            </a:r>
            <a:endParaRPr lang="en-US" sz="1650" dirty="0"/>
          </a:p>
        </p:txBody>
      </p:sp>
      <p:sp>
        <p:nvSpPr>
          <p:cNvPr id="9" name="Text 4"/>
          <p:cNvSpPr/>
          <p:nvPr/>
        </p:nvSpPr>
        <p:spPr>
          <a:xfrm>
            <a:off x="7081837" y="5516880"/>
            <a:ext cx="6960751" cy="2687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Equip your teaching staff with cutting-edge tools to keep students engaged, motivated, and on track</a:t>
            </a:r>
            <a:endParaRPr lang="en-US" sz="13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74212" y="5993606"/>
            <a:ext cx="839748" cy="100762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081837" y="6161484"/>
            <a:ext cx="2099310" cy="2622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Transform Futures</a:t>
            </a:r>
            <a:endParaRPr lang="en-US" sz="1650" dirty="0"/>
          </a:p>
        </p:txBody>
      </p:sp>
      <p:sp>
        <p:nvSpPr>
          <p:cNvPr id="12" name="Text 6"/>
          <p:cNvSpPr/>
          <p:nvPr/>
        </p:nvSpPr>
        <p:spPr>
          <a:xfrm>
            <a:off x="7081837" y="6524506"/>
            <a:ext cx="6960751" cy="2687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Together, let's end preventable dropouts and build brighter educational futures for all learners</a:t>
            </a:r>
            <a:endParaRPr lang="en-US" sz="13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74212" y="7190065"/>
            <a:ext cx="1619964" cy="461843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78115" y="7190065"/>
            <a:ext cx="1378625" cy="461843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728161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024652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The Dropout Crisis: A National Challenge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2895719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25%</a:t>
            </a:r>
            <a:endParaRPr lang="en-US" sz="5850" dirty="0"/>
          </a:p>
        </p:txBody>
      </p:sp>
      <p:sp>
        <p:nvSpPr>
          <p:cNvPr id="5" name="Text 2"/>
          <p:cNvSpPr/>
          <p:nvPr/>
        </p:nvSpPr>
        <p:spPr>
          <a:xfrm>
            <a:off x="6280190" y="3927515"/>
            <a:ext cx="232981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Student Dropout Rate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280190" y="4772263"/>
            <a:ext cx="23298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Nearly 1 in 4 students in some regions drop out before graduation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8893493" y="2895719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50%</a:t>
            </a:r>
            <a:endParaRPr lang="en-US" sz="5850" dirty="0"/>
          </a:p>
        </p:txBody>
      </p:sp>
      <p:sp>
        <p:nvSpPr>
          <p:cNvPr id="8" name="Text 5"/>
          <p:cNvSpPr/>
          <p:nvPr/>
        </p:nvSpPr>
        <p:spPr>
          <a:xfrm>
            <a:off x="8893493" y="3927515"/>
            <a:ext cx="232981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Higher Unemployment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8893493" y="4772263"/>
            <a:ext cx="23298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Dropouts face significantly higher unemployment rates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11506795" y="2895719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$1M</a:t>
            </a:r>
            <a:endParaRPr lang="en-US" sz="5850" dirty="0"/>
          </a:p>
        </p:txBody>
      </p:sp>
      <p:sp>
        <p:nvSpPr>
          <p:cNvPr id="11" name="Text 8"/>
          <p:cNvSpPr/>
          <p:nvPr/>
        </p:nvSpPr>
        <p:spPr>
          <a:xfrm>
            <a:off x="11506795" y="3927515"/>
            <a:ext cx="232981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Lifetime Income Loss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1506795" y="4772263"/>
            <a:ext cx="23298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Average earnings gap between graduates and dropouts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6280190" y="6116122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The ripple effects extend beyond individual students, impacting community well-being, school funding, and institutional reputation when students leave prematurely.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281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60559" y="518993"/>
            <a:ext cx="7822883" cy="11794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600"/>
              </a:lnSpc>
              <a:buNone/>
            </a:pPr>
            <a:r>
              <a:rPr lang="en-US" sz="370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Why Students Drop Out: Complex, Multi-Factorial Causes</a:t>
            </a:r>
            <a:endParaRPr lang="en-US" sz="3700" dirty="0"/>
          </a:p>
        </p:txBody>
      </p:sp>
      <p:sp>
        <p:nvSpPr>
          <p:cNvPr id="4" name="Shape 1"/>
          <p:cNvSpPr/>
          <p:nvPr/>
        </p:nvSpPr>
        <p:spPr>
          <a:xfrm>
            <a:off x="660559" y="1981438"/>
            <a:ext cx="7822883" cy="1087517"/>
          </a:xfrm>
          <a:prstGeom prst="roundRect">
            <a:avLst>
              <a:gd name="adj" fmla="val 2603"/>
            </a:avLst>
          </a:prstGeom>
          <a:solidFill>
            <a:srgbClr val="F3EEE3"/>
          </a:solidFill>
          <a:ln/>
        </p:spPr>
      </p:sp>
      <p:sp>
        <p:nvSpPr>
          <p:cNvPr id="5" name="Text 2"/>
          <p:cNvSpPr/>
          <p:nvPr/>
        </p:nvSpPr>
        <p:spPr>
          <a:xfrm>
            <a:off x="849273" y="2170152"/>
            <a:ext cx="2379940" cy="2949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Academic Challenges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849273" y="2578298"/>
            <a:ext cx="7445454" cy="301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Chronic struggles with coursework and falling behind grade level expectations</a:t>
            </a:r>
            <a:endParaRPr lang="en-US" sz="1450" dirty="0"/>
          </a:p>
        </p:txBody>
      </p:sp>
      <p:sp>
        <p:nvSpPr>
          <p:cNvPr id="7" name="Shape 4"/>
          <p:cNvSpPr/>
          <p:nvPr/>
        </p:nvSpPr>
        <p:spPr>
          <a:xfrm>
            <a:off x="660559" y="3257669"/>
            <a:ext cx="7822883" cy="1087517"/>
          </a:xfrm>
          <a:prstGeom prst="roundRect">
            <a:avLst>
              <a:gd name="adj" fmla="val 2603"/>
            </a:avLst>
          </a:prstGeom>
          <a:solidFill>
            <a:srgbClr val="F3EEE3"/>
          </a:solidFill>
          <a:ln/>
        </p:spPr>
      </p:sp>
      <p:sp>
        <p:nvSpPr>
          <p:cNvPr id="8" name="Text 5"/>
          <p:cNvSpPr/>
          <p:nvPr/>
        </p:nvSpPr>
        <p:spPr>
          <a:xfrm>
            <a:off x="849273" y="3446383"/>
            <a:ext cx="2359343" cy="2949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Attendance Issues</a:t>
            </a:r>
            <a:endParaRPr lang="en-US" sz="1850" dirty="0"/>
          </a:p>
        </p:txBody>
      </p:sp>
      <p:sp>
        <p:nvSpPr>
          <p:cNvPr id="9" name="Text 6"/>
          <p:cNvSpPr/>
          <p:nvPr/>
        </p:nvSpPr>
        <p:spPr>
          <a:xfrm>
            <a:off x="849273" y="3854529"/>
            <a:ext cx="7445454" cy="301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Chronic absenteeism and behavioral problems disrupting learning</a:t>
            </a:r>
            <a:endParaRPr lang="en-US" sz="1450" dirty="0"/>
          </a:p>
        </p:txBody>
      </p:sp>
      <p:sp>
        <p:nvSpPr>
          <p:cNvPr id="10" name="Shape 7"/>
          <p:cNvSpPr/>
          <p:nvPr/>
        </p:nvSpPr>
        <p:spPr>
          <a:xfrm>
            <a:off x="660559" y="4533900"/>
            <a:ext cx="7822883" cy="1087517"/>
          </a:xfrm>
          <a:prstGeom prst="roundRect">
            <a:avLst>
              <a:gd name="adj" fmla="val 2603"/>
            </a:avLst>
          </a:prstGeom>
          <a:solidFill>
            <a:srgbClr val="F3EEE3"/>
          </a:solidFill>
          <a:ln/>
        </p:spPr>
      </p:sp>
      <p:sp>
        <p:nvSpPr>
          <p:cNvPr id="11" name="Text 8"/>
          <p:cNvSpPr/>
          <p:nvPr/>
        </p:nvSpPr>
        <p:spPr>
          <a:xfrm>
            <a:off x="849273" y="4722614"/>
            <a:ext cx="2679978" cy="2949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Socio-Economic Barriers</a:t>
            </a:r>
            <a:endParaRPr lang="en-US" sz="1850" dirty="0"/>
          </a:p>
        </p:txBody>
      </p:sp>
      <p:sp>
        <p:nvSpPr>
          <p:cNvPr id="12" name="Text 9"/>
          <p:cNvSpPr/>
          <p:nvPr/>
        </p:nvSpPr>
        <p:spPr>
          <a:xfrm>
            <a:off x="849273" y="5130760"/>
            <a:ext cx="7445454" cy="301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Financial hardships and family responsibilities competing with education</a:t>
            </a:r>
            <a:endParaRPr lang="en-US" sz="1450" dirty="0"/>
          </a:p>
        </p:txBody>
      </p:sp>
      <p:sp>
        <p:nvSpPr>
          <p:cNvPr id="13" name="Shape 10"/>
          <p:cNvSpPr/>
          <p:nvPr/>
        </p:nvSpPr>
        <p:spPr>
          <a:xfrm>
            <a:off x="660559" y="5810131"/>
            <a:ext cx="7822883" cy="1087517"/>
          </a:xfrm>
          <a:prstGeom prst="roundRect">
            <a:avLst>
              <a:gd name="adj" fmla="val 2603"/>
            </a:avLst>
          </a:prstGeom>
          <a:solidFill>
            <a:srgbClr val="F3EEE3"/>
          </a:solidFill>
          <a:ln/>
        </p:spPr>
      </p:sp>
      <p:sp>
        <p:nvSpPr>
          <p:cNvPr id="14" name="Text 11"/>
          <p:cNvSpPr/>
          <p:nvPr/>
        </p:nvSpPr>
        <p:spPr>
          <a:xfrm>
            <a:off x="849273" y="5998845"/>
            <a:ext cx="2728793" cy="2949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Mental Health Concerns</a:t>
            </a:r>
            <a:endParaRPr lang="en-US" sz="1850" dirty="0"/>
          </a:p>
        </p:txBody>
      </p:sp>
      <p:sp>
        <p:nvSpPr>
          <p:cNvPr id="15" name="Text 12"/>
          <p:cNvSpPr/>
          <p:nvPr/>
        </p:nvSpPr>
        <p:spPr>
          <a:xfrm>
            <a:off x="849273" y="6406991"/>
            <a:ext cx="7445454" cy="301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Anxiety, depression, and social isolation affecting student engagement</a:t>
            </a:r>
            <a:endParaRPr lang="en-US" sz="1450" dirty="0"/>
          </a:p>
        </p:txBody>
      </p:sp>
      <p:sp>
        <p:nvSpPr>
          <p:cNvPr id="16" name="Text 13"/>
          <p:cNvSpPr/>
          <p:nvPr/>
        </p:nvSpPr>
        <p:spPr>
          <a:xfrm>
            <a:off x="660559" y="7109936"/>
            <a:ext cx="7822883" cy="6038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Traditional reactive approaches often fail to identify at-risk students early enough, missing critical intervention opportunities.</a:t>
            </a:r>
            <a:endParaRPr lang="en-US" sz="14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800576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Introducing EduGuard: AI-Powered Early Detection &amp; Prevention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493889"/>
            <a:ext cx="350150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Machine Learning Analytics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6280190" y="4429363"/>
            <a:ext cx="3501509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Analyzes comprehensive student data including attendance patterns, academic performance, behavioral indicators, and socio-economic factors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10342721" y="349388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Predictive Accuracy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342721" y="4075033"/>
            <a:ext cx="350150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Identifies dropout risk with high precision before students become disengaged, enabling proactive intervention strategies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6280190" y="6703100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EduGuard provides educators with actionable insights and personalized intervention recommendations tailored to each student's unique risk profile.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025485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How EduGuard Works: From Data to Action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2783205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MuseoModerno Light" pitchFamily="34" charset="0"/>
                <a:ea typeface="MuseoModerno Light" pitchFamily="34" charset="-122"/>
                <a:cs typeface="MuseoModerno Light" pitchFamily="34" charset="-120"/>
              </a:rPr>
              <a:t>01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3138249"/>
            <a:ext cx="3664744" cy="30480"/>
          </a:xfrm>
          <a:prstGeom prst="rect">
            <a:avLst/>
          </a:prstGeom>
          <a:solidFill>
            <a:srgbClr val="325F7B"/>
          </a:solidFill>
          <a:ln/>
        </p:spPr>
      </p:sp>
      <p:sp>
        <p:nvSpPr>
          <p:cNvPr id="6" name="Text 3"/>
          <p:cNvSpPr/>
          <p:nvPr/>
        </p:nvSpPr>
        <p:spPr>
          <a:xfrm>
            <a:off x="6280190" y="3312557"/>
            <a:ext cx="299132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Seamless Integration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6280190" y="3802975"/>
            <a:ext cx="366474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Connects effortlessly with existing school information systems and learning management platforms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10171748" y="2783205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MuseoModerno Light" pitchFamily="34" charset="0"/>
                <a:ea typeface="MuseoModerno Light" pitchFamily="34" charset="-122"/>
                <a:cs typeface="MuseoModerno Light" pitchFamily="34" charset="-120"/>
              </a:rPr>
              <a:t>02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10171748" y="3138249"/>
            <a:ext cx="3664863" cy="30480"/>
          </a:xfrm>
          <a:prstGeom prst="rect">
            <a:avLst/>
          </a:prstGeom>
          <a:solidFill>
            <a:srgbClr val="325F7B"/>
          </a:solidFill>
          <a:ln/>
        </p:spPr>
      </p:sp>
      <p:sp>
        <p:nvSpPr>
          <p:cNvPr id="10" name="Text 7"/>
          <p:cNvSpPr/>
          <p:nvPr/>
        </p:nvSpPr>
        <p:spPr>
          <a:xfrm>
            <a:off x="10171748" y="331255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Real-Time Analytics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171748" y="3802975"/>
            <a:ext cx="366486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Generates dynamic risk dashboards for teachers, counselors, and administrators with live updates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6280190" y="5288518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MuseoModerno Light" pitchFamily="34" charset="0"/>
                <a:ea typeface="MuseoModerno Light" pitchFamily="34" charset="-122"/>
                <a:cs typeface="MuseoModerno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6280190" y="5643563"/>
            <a:ext cx="7556421" cy="30480"/>
          </a:xfrm>
          <a:prstGeom prst="rect">
            <a:avLst/>
          </a:prstGeom>
          <a:solidFill>
            <a:srgbClr val="325F7B"/>
          </a:solidFill>
          <a:ln/>
        </p:spPr>
      </p:sp>
      <p:sp>
        <p:nvSpPr>
          <p:cNvPr id="14" name="Text 11"/>
          <p:cNvSpPr/>
          <p:nvPr/>
        </p:nvSpPr>
        <p:spPr>
          <a:xfrm>
            <a:off x="6280190" y="5817870"/>
            <a:ext cx="316527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Targeted Interventions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6280190" y="630828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Enables personalized support through mentoring programs, tutoring services, counseling, and family engagement initiatives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2241" y="615791"/>
            <a:ext cx="11595973" cy="698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50"/>
              </a:lnSpc>
              <a:buNone/>
            </a:pPr>
            <a:r>
              <a:rPr lang="en-US" sz="43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Real-World Impact: Case Studies &amp; Results</a:t>
            </a:r>
            <a:endParaRPr lang="en-US" sz="4350" dirty="0"/>
          </a:p>
        </p:txBody>
      </p:sp>
      <p:sp>
        <p:nvSpPr>
          <p:cNvPr id="3" name="Text 1"/>
          <p:cNvSpPr/>
          <p:nvPr/>
        </p:nvSpPr>
        <p:spPr>
          <a:xfrm>
            <a:off x="2604254" y="3213854"/>
            <a:ext cx="2749153" cy="5587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350"/>
              </a:lnSpc>
              <a:buNone/>
            </a:pPr>
            <a:r>
              <a:rPr lang="en-US" sz="43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65%</a:t>
            </a:r>
            <a:endParaRPr lang="en-US" sz="43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2550" y="1817013"/>
            <a:ext cx="3352681" cy="335268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865233" y="5449014"/>
            <a:ext cx="4227314" cy="3492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1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Graduation Rate Improvement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782241" y="5932289"/>
            <a:ext cx="6393299" cy="7150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Mississippi community colleges using DropGuard™ achieved remarkable results within 3 years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9276874" y="3213854"/>
            <a:ext cx="2749153" cy="5587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350"/>
              </a:lnSpc>
              <a:buNone/>
            </a:pPr>
            <a:r>
              <a:rPr lang="en-US" sz="43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9%</a:t>
            </a:r>
            <a:endParaRPr lang="en-US" sz="43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5169" y="1817013"/>
            <a:ext cx="3352681" cy="3352681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9254490" y="5449014"/>
            <a:ext cx="2793921" cy="3492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1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Dropout Reduction</a:t>
            </a:r>
            <a:endParaRPr lang="en-US" sz="2150" dirty="0"/>
          </a:p>
        </p:txBody>
      </p:sp>
      <p:sp>
        <p:nvSpPr>
          <p:cNvPr id="10" name="Text 6"/>
          <p:cNvSpPr/>
          <p:nvPr/>
        </p:nvSpPr>
        <p:spPr>
          <a:xfrm>
            <a:off x="7454860" y="5932289"/>
            <a:ext cx="6393299" cy="7150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Latin American pilot programs demonstrated significant improvements at minimal cost</a:t>
            </a:r>
            <a:endParaRPr lang="en-US" sz="1750" dirty="0"/>
          </a:p>
        </p:txBody>
      </p:sp>
      <p:sp>
        <p:nvSpPr>
          <p:cNvPr id="11" name="Text 7"/>
          <p:cNvSpPr/>
          <p:nvPr/>
        </p:nvSpPr>
        <p:spPr>
          <a:xfrm>
            <a:off x="782241" y="6898719"/>
            <a:ext cx="13065919" cy="7150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Participating schools report enhanced attendance rates, increased student engagement, and dramatically improved communication channels among staff, students, and families.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6875" y="564118"/>
            <a:ext cx="7710249" cy="12801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EduGuard's Unique Advantages</a:t>
            </a:r>
            <a:endParaRPr lang="en-US" sz="4000" dirty="0"/>
          </a:p>
        </p:txBody>
      </p:sp>
      <p:sp>
        <p:nvSpPr>
          <p:cNvPr id="4" name="Shape 1"/>
          <p:cNvSpPr/>
          <p:nvPr/>
        </p:nvSpPr>
        <p:spPr>
          <a:xfrm>
            <a:off x="716875" y="2151459"/>
            <a:ext cx="3752731" cy="2982277"/>
          </a:xfrm>
          <a:prstGeom prst="roundRect">
            <a:avLst>
              <a:gd name="adj" fmla="val 1030"/>
            </a:avLst>
          </a:prstGeom>
          <a:solidFill>
            <a:srgbClr val="F3EEE3"/>
          </a:solidFill>
          <a:ln/>
        </p:spPr>
      </p:sp>
      <p:sp>
        <p:nvSpPr>
          <p:cNvPr id="5" name="Shape 2"/>
          <p:cNvSpPr/>
          <p:nvPr/>
        </p:nvSpPr>
        <p:spPr>
          <a:xfrm>
            <a:off x="921663" y="2356247"/>
            <a:ext cx="614482" cy="614482"/>
          </a:xfrm>
          <a:prstGeom prst="roundRect">
            <a:avLst>
              <a:gd name="adj" fmla="val 14879338"/>
            </a:avLst>
          </a:prstGeom>
          <a:solidFill>
            <a:srgbClr val="325F7B"/>
          </a:solidFill>
          <a:ln/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0613" y="2490668"/>
            <a:ext cx="276463" cy="34563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21663" y="3175516"/>
            <a:ext cx="2605445" cy="3199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Advanced AI Models</a:t>
            </a:r>
            <a:endParaRPr lang="en-US" sz="2000" dirty="0"/>
          </a:p>
        </p:txBody>
      </p:sp>
      <p:sp>
        <p:nvSpPr>
          <p:cNvPr id="8" name="Text 4"/>
          <p:cNvSpPr/>
          <p:nvPr/>
        </p:nvSpPr>
        <p:spPr>
          <a:xfrm>
            <a:off x="921663" y="3618309"/>
            <a:ext cx="3343156" cy="9829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Combines ensemble and deep learning algorithms for robust, accurate predictions</a:t>
            </a:r>
            <a:endParaRPr lang="en-US" sz="1600" dirty="0"/>
          </a:p>
        </p:txBody>
      </p:sp>
      <p:sp>
        <p:nvSpPr>
          <p:cNvPr id="9" name="Shape 5"/>
          <p:cNvSpPr/>
          <p:nvPr/>
        </p:nvSpPr>
        <p:spPr>
          <a:xfrm>
            <a:off x="4674394" y="2151459"/>
            <a:ext cx="3752731" cy="2982277"/>
          </a:xfrm>
          <a:prstGeom prst="roundRect">
            <a:avLst>
              <a:gd name="adj" fmla="val 1030"/>
            </a:avLst>
          </a:prstGeom>
          <a:solidFill>
            <a:srgbClr val="F3EEE3"/>
          </a:solidFill>
          <a:ln/>
        </p:spPr>
      </p:sp>
      <p:sp>
        <p:nvSpPr>
          <p:cNvPr id="10" name="Shape 6"/>
          <p:cNvSpPr/>
          <p:nvPr/>
        </p:nvSpPr>
        <p:spPr>
          <a:xfrm>
            <a:off x="4879181" y="2356247"/>
            <a:ext cx="614482" cy="614482"/>
          </a:xfrm>
          <a:prstGeom prst="roundRect">
            <a:avLst>
              <a:gd name="adj" fmla="val 14879338"/>
            </a:avLst>
          </a:prstGeom>
          <a:solidFill>
            <a:srgbClr val="325F7B"/>
          </a:solidFill>
          <a:ln/>
        </p:spPr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8131" y="2490668"/>
            <a:ext cx="276463" cy="345638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4879181" y="3175516"/>
            <a:ext cx="2817971" cy="3199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Personalized Solutions</a:t>
            </a:r>
            <a:endParaRPr lang="en-US" sz="2000" dirty="0"/>
          </a:p>
        </p:txBody>
      </p:sp>
      <p:sp>
        <p:nvSpPr>
          <p:cNvPr id="13" name="Text 8"/>
          <p:cNvSpPr/>
          <p:nvPr/>
        </p:nvSpPr>
        <p:spPr>
          <a:xfrm>
            <a:off x="4879181" y="3618309"/>
            <a:ext cx="3343156" cy="13106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Tailored intervention recommendations based on individual student risk factors and learning profiles</a:t>
            </a:r>
            <a:endParaRPr lang="en-US" sz="1600" dirty="0"/>
          </a:p>
        </p:txBody>
      </p:sp>
      <p:sp>
        <p:nvSpPr>
          <p:cNvPr id="14" name="Shape 9"/>
          <p:cNvSpPr/>
          <p:nvPr/>
        </p:nvSpPr>
        <p:spPr>
          <a:xfrm>
            <a:off x="716875" y="5338524"/>
            <a:ext cx="7710249" cy="2326958"/>
          </a:xfrm>
          <a:prstGeom prst="roundRect">
            <a:avLst>
              <a:gd name="adj" fmla="val 1320"/>
            </a:avLst>
          </a:prstGeom>
          <a:solidFill>
            <a:srgbClr val="F3EEE3"/>
          </a:solidFill>
          <a:ln/>
        </p:spPr>
      </p:sp>
      <p:sp>
        <p:nvSpPr>
          <p:cNvPr id="15" name="Shape 10"/>
          <p:cNvSpPr/>
          <p:nvPr/>
        </p:nvSpPr>
        <p:spPr>
          <a:xfrm>
            <a:off x="921663" y="5543312"/>
            <a:ext cx="614482" cy="614482"/>
          </a:xfrm>
          <a:prstGeom prst="roundRect">
            <a:avLst>
              <a:gd name="adj" fmla="val 14879338"/>
            </a:avLst>
          </a:prstGeom>
          <a:solidFill>
            <a:srgbClr val="325F7B"/>
          </a:solidFill>
          <a:ln/>
        </p:spPr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0613" y="5677733"/>
            <a:ext cx="276463" cy="345638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921663" y="6362581"/>
            <a:ext cx="2560320" cy="3199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Multi-Tiered Support</a:t>
            </a:r>
            <a:endParaRPr lang="en-US" sz="2000" dirty="0"/>
          </a:p>
        </p:txBody>
      </p:sp>
      <p:sp>
        <p:nvSpPr>
          <p:cNvPr id="18" name="Text 12"/>
          <p:cNvSpPr/>
          <p:nvPr/>
        </p:nvSpPr>
        <p:spPr>
          <a:xfrm>
            <a:off x="921663" y="6805374"/>
            <a:ext cx="7300674" cy="6553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Aligned with best practices from the National Dropout Prevention Center for comprehensive intervention</a:t>
            </a:r>
            <a:endParaRPr lang="en-US" sz="16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39828" y="927378"/>
            <a:ext cx="7637145" cy="13454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420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Building a Supportive School Climate with EduGuard</a:t>
            </a:r>
            <a:endParaRPr lang="en-US" sz="42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9828" y="2595682"/>
            <a:ext cx="538163" cy="53816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047071" y="2723436"/>
            <a:ext cx="3098721" cy="336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Community Partnership</a:t>
            </a:r>
            <a:endParaRPr lang="en-US" sz="2100" dirty="0"/>
          </a:p>
        </p:txBody>
      </p:sp>
      <p:sp>
        <p:nvSpPr>
          <p:cNvPr id="6" name="Text 2"/>
          <p:cNvSpPr/>
          <p:nvPr/>
        </p:nvSpPr>
        <p:spPr>
          <a:xfrm>
            <a:off x="7047071" y="3188851"/>
            <a:ext cx="6829901" cy="6886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Facilitates meaningful collaboration between educators, families, and local community resources for comprehensive student support</a:t>
            </a:r>
            <a:endParaRPr lang="en-US" sz="16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9828" y="4308038"/>
            <a:ext cx="538163" cy="53816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047071" y="4435793"/>
            <a:ext cx="2884646" cy="336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Inclusive Environment</a:t>
            </a:r>
            <a:endParaRPr lang="en-US" sz="2100" dirty="0"/>
          </a:p>
        </p:txBody>
      </p:sp>
      <p:sp>
        <p:nvSpPr>
          <p:cNvPr id="9" name="Text 4"/>
          <p:cNvSpPr/>
          <p:nvPr/>
        </p:nvSpPr>
        <p:spPr>
          <a:xfrm>
            <a:off x="7047071" y="4901208"/>
            <a:ext cx="6829901" cy="6886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Promotes safe, welcoming school climates that foster genuine student belonging and emotional resilience</a:t>
            </a:r>
            <a:endParaRPr lang="en-US" sz="16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9828" y="6020395"/>
            <a:ext cx="538163" cy="53816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047071" y="6148149"/>
            <a:ext cx="3165515" cy="336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Educator Empowerment</a:t>
            </a:r>
            <a:endParaRPr lang="en-US" sz="2100" dirty="0"/>
          </a:p>
        </p:txBody>
      </p:sp>
      <p:sp>
        <p:nvSpPr>
          <p:cNvPr id="12" name="Text 6"/>
          <p:cNvSpPr/>
          <p:nvPr/>
        </p:nvSpPr>
        <p:spPr>
          <a:xfrm>
            <a:off x="7047071" y="6613565"/>
            <a:ext cx="6829901" cy="6886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Empowers adult advocates with sophisticated data-driven caseload management tools and professional training</a:t>
            </a:r>
            <a:endParaRPr lang="en-US" sz="16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7241" y="620435"/>
            <a:ext cx="7569517" cy="14056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The Future of Dropout Prevention is Here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1124664" y="2616518"/>
            <a:ext cx="7232094" cy="10794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i="1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"AI-driven systems like EduGuard are fundamentally transforming how schools identify, understand, and support at-risk youth before they reach the point of disengagement."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87241" y="2363510"/>
            <a:ext cx="30480" cy="1585436"/>
          </a:xfrm>
          <a:prstGeom prst="rect">
            <a:avLst/>
          </a:prstGeom>
          <a:solidFill>
            <a:srgbClr val="325F7B"/>
          </a:solidFill>
          <a:ln/>
        </p:spPr>
      </p:sp>
      <p:sp>
        <p:nvSpPr>
          <p:cNvPr id="6" name="Text 3"/>
          <p:cNvSpPr/>
          <p:nvPr/>
        </p:nvSpPr>
        <p:spPr>
          <a:xfrm>
            <a:off x="787241" y="4426863"/>
            <a:ext cx="2811899" cy="351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Lives Transformed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87241" y="5003244"/>
            <a:ext cx="3510320" cy="10794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Early intervention saves lives and dramatically improves long-term outcomes for vulnerable students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4854059" y="4426863"/>
            <a:ext cx="3510320" cy="7029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Communities Strengthened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854059" y="5354717"/>
            <a:ext cx="3510320" cy="10794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Stronger graduation rates build more resilient, economically stable communities for everyone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787241" y="6889552"/>
            <a:ext cx="7569517" cy="7196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Join the educational revolution to ensure every student has the opportunity to reach their full potential and succeed.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174</TotalTime>
  <Words>587</Words>
  <Application>Microsoft Office PowerPoint</Application>
  <PresentationFormat>Custom</PresentationFormat>
  <Paragraphs>85</Paragraphs>
  <Slides>11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MuseoModerno Light</vt:lpstr>
      <vt:lpstr>Calibri</vt:lpstr>
      <vt:lpstr>Source Sans 3</vt:lpstr>
      <vt:lpstr>Arial</vt:lpstr>
      <vt:lpstr>MuseoModerno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Asus</dc:creator>
  <cp:lastModifiedBy>sharmasiya5891@gmail.com</cp:lastModifiedBy>
  <cp:revision>3</cp:revision>
  <dcterms:created xsi:type="dcterms:W3CDTF">2025-10-03T23:48:50Z</dcterms:created>
  <dcterms:modified xsi:type="dcterms:W3CDTF">2025-10-04T02:44:33Z</dcterms:modified>
</cp:coreProperties>
</file>